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504" y="-29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8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8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20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4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5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8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8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7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57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2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1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CE4E8-77BB-454F-B938-E25D3DD7C9D3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AD98-C891-4C1E-B306-C78873345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7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oc.gov/federal/directives/md110/chapter8.html" TargetMode="External"/><Relationship Id="rId2" Type="http://schemas.openxmlformats.org/officeDocument/2006/relationships/hyperlink" Target="http://www.eeoc.gov/federal/fed_employees/complaint_overview.cf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3680180" y="5599900"/>
            <a:ext cx="2929662" cy="877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1944848" y="4695781"/>
            <a:ext cx="2215814" cy="37722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3887805" y="6845174"/>
            <a:ext cx="2829621" cy="45980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own Arrow 102"/>
          <p:cNvSpPr/>
          <p:nvPr/>
        </p:nvSpPr>
        <p:spPr>
          <a:xfrm>
            <a:off x="2642852" y="3824457"/>
            <a:ext cx="113399" cy="34135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Down Arrow 118"/>
          <p:cNvSpPr/>
          <p:nvPr/>
        </p:nvSpPr>
        <p:spPr>
          <a:xfrm>
            <a:off x="2699552" y="4359580"/>
            <a:ext cx="113399" cy="34135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Down Arrow 89"/>
          <p:cNvSpPr/>
          <p:nvPr/>
        </p:nvSpPr>
        <p:spPr>
          <a:xfrm>
            <a:off x="5200919" y="3852258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Down Arrow 101"/>
          <p:cNvSpPr/>
          <p:nvPr/>
        </p:nvSpPr>
        <p:spPr>
          <a:xfrm>
            <a:off x="3335464" y="3335505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Down Arrow 100"/>
          <p:cNvSpPr/>
          <p:nvPr/>
        </p:nvSpPr>
        <p:spPr>
          <a:xfrm>
            <a:off x="4468930" y="2640473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own Arrow 99"/>
          <p:cNvSpPr/>
          <p:nvPr/>
        </p:nvSpPr>
        <p:spPr>
          <a:xfrm>
            <a:off x="2130844" y="2671868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Down Arrow 98"/>
          <p:cNvSpPr/>
          <p:nvPr/>
        </p:nvSpPr>
        <p:spPr>
          <a:xfrm>
            <a:off x="3401997" y="2007598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>
            <a:off x="3372187" y="1350005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1575639" y="4153072"/>
            <a:ext cx="2341430" cy="37718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own Arrow 66"/>
          <p:cNvSpPr/>
          <p:nvPr/>
        </p:nvSpPr>
        <p:spPr>
          <a:xfrm>
            <a:off x="3352800" y="905649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Down Arrow 126"/>
          <p:cNvSpPr/>
          <p:nvPr/>
        </p:nvSpPr>
        <p:spPr>
          <a:xfrm>
            <a:off x="2325001" y="5867309"/>
            <a:ext cx="113399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Bent-Up Arrow 123"/>
          <p:cNvSpPr/>
          <p:nvPr/>
        </p:nvSpPr>
        <p:spPr>
          <a:xfrm rot="10800000">
            <a:off x="2282027" y="5261744"/>
            <a:ext cx="1833175" cy="276997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Bent-Up Arrow 105"/>
          <p:cNvSpPr/>
          <p:nvPr/>
        </p:nvSpPr>
        <p:spPr>
          <a:xfrm rot="10800000">
            <a:off x="431792" y="2474173"/>
            <a:ext cx="1896247" cy="276996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lowchart: Off-page Connector 36"/>
          <p:cNvSpPr/>
          <p:nvPr/>
        </p:nvSpPr>
        <p:spPr>
          <a:xfrm>
            <a:off x="1414074" y="1219200"/>
            <a:ext cx="3741268" cy="276999"/>
          </a:xfrm>
          <a:prstGeom prst="flowChartOffpage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52" y="152400"/>
            <a:ext cx="6305042" cy="533400"/>
          </a:xfrm>
        </p:spPr>
        <p:txBody>
          <a:bodyPr>
            <a:no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 EMPLOYMENT OPPORTUNITY COMPLAINT FLOWCHART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more detailed info on the process , go to: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www.eeoc.gov/federal/fed_employees/complaint_overview.cfm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987377" y="731222"/>
            <a:ext cx="2737023" cy="3312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95468" y="731222"/>
            <a:ext cx="246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Alleged Incident/Personnel Action</a:t>
            </a:r>
          </a:p>
          <a:p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26978" y="1219200"/>
            <a:ext cx="372836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EEO Official Within 45 Calendar Days (CDs)</a:t>
            </a:r>
            <a:endParaRPr lang="en-US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945123" y="1691357"/>
            <a:ext cx="2971801" cy="43386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27652" y="1663556"/>
            <a:ext cx="3002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Informal Complaint Filed, Limited Inquiry Conducted Within 30 CDs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36537" y="2359093"/>
            <a:ext cx="2394121" cy="4293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927608" y="2321149"/>
            <a:ext cx="2444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ADR *elected  (</a:t>
            </a:r>
            <a:r>
              <a:rPr lang="en-US" sz="1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add’l</a:t>
            </a:r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days);        ADR Available at Any Time </a:t>
            </a:r>
            <a:endParaRPr lang="en-US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480619" y="2359093"/>
            <a:ext cx="2591829" cy="3601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511965" y="2390246"/>
            <a:ext cx="2723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Extension Granted (</a:t>
            </a:r>
            <a:r>
              <a:rPr lang="en-US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add’l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days)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523791" y="2982868"/>
            <a:ext cx="3707542" cy="44494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618079" y="2986860"/>
            <a:ext cx="3582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Resolved; Notice of Right to File Formal Complaint Issued; 15 CD Election Period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409434" y="3649056"/>
            <a:ext cx="4076966" cy="2641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371334" y="3645194"/>
            <a:ext cx="4262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Formal Complaint Filed &amp; Accepted;  If Completely Dismissed</a:t>
            </a:r>
            <a:endParaRPr lang="en-US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46138" y="4125092"/>
            <a:ext cx="22174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 Completed &amp; </a:t>
            </a:r>
          </a:p>
          <a:p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of Investigation 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Issued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7178" y="4695781"/>
            <a:ext cx="2155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30  CDs to Make Election                       </a:t>
            </a:r>
            <a:r>
              <a:rPr lang="en-US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(Including option to withdraw)</a:t>
            </a:r>
            <a:endParaRPr lang="en-US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513567" y="5548086"/>
            <a:ext cx="1828800" cy="32316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613272" y="5561987"/>
            <a:ext cx="1828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EEOC Hearing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43329" y="5636476"/>
            <a:ext cx="289152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Final Agency  Decision (FAD)  from Navy 60 CDs, </a:t>
            </a:r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no hearing elected, 40 CDs after AJ Decision</a:t>
            </a:r>
            <a:endParaRPr lang="en-US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18128" y="6200001"/>
            <a:ext cx="984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180 DAYS</a:t>
            </a:r>
            <a:endParaRPr lang="en-US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492612" y="6190602"/>
            <a:ext cx="1746423" cy="48946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416013" y="6246167"/>
            <a:ext cx="1975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EEOC Administrative Judge’s (AJ) Decision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954244" y="6919400"/>
            <a:ext cx="2459403" cy="608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994709" y="6992914"/>
            <a:ext cx="2499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in Federal District Court within 90 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CDs of Receiving FAD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06322" y="6855192"/>
            <a:ext cx="2437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CDs to Appeal to EEOC/Office of Federal Operations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33303" y="7846367"/>
            <a:ext cx="2863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 to EEOC/Office of  Fed Operations</a:t>
            </a:r>
            <a:endParaRPr lang="en-US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Flowchart: Off-page Connector 83"/>
          <p:cNvSpPr/>
          <p:nvPr/>
        </p:nvSpPr>
        <p:spPr>
          <a:xfrm rot="16200000">
            <a:off x="252748" y="3813956"/>
            <a:ext cx="1063974" cy="1454126"/>
          </a:xfrm>
          <a:prstGeom prst="flowChartOffpageConnector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-15365" y="4094659"/>
            <a:ext cx="1449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 has 180  CDs to complete investigation; 90 CDs extensions can be granted</a:t>
            </a:r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5" name="Flowchart: Off-page Connector 104"/>
          <p:cNvSpPr/>
          <p:nvPr/>
        </p:nvSpPr>
        <p:spPr>
          <a:xfrm>
            <a:off x="121511" y="2867844"/>
            <a:ext cx="1143001" cy="461664"/>
          </a:xfrm>
          <a:prstGeom prst="flowChartOffpage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-80839" y="2848021"/>
            <a:ext cx="149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Resolution/Case Closed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Flowchart: Off-page Connector 108"/>
          <p:cNvSpPr/>
          <p:nvPr/>
        </p:nvSpPr>
        <p:spPr>
          <a:xfrm>
            <a:off x="5634306" y="2827588"/>
            <a:ext cx="1148951" cy="502486"/>
          </a:xfrm>
          <a:prstGeom prst="flowChartOffpage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5583504" y="2807972"/>
            <a:ext cx="129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Resolution/Case Closed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80619" y="7351457"/>
            <a:ext cx="34539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EEO/ADR/RA</a:t>
            </a:r>
            <a:r>
              <a:rPr lang="en-US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Contacts</a:t>
            </a:r>
          </a:p>
          <a:p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EEO Officer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 Name), Commander 619.XXX.XXXX;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Deputy Director, EEO: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 Salas 619.705.4012 </a:t>
            </a:r>
          </a:p>
          <a:p>
            <a:endParaRPr lang="en-US" sz="11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Complaints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Processing/Alternative Dispute Resolution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Intake Line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619.705.6156;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DSN 522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EEO Intake Line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619.705.6157;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522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Anti-harassment Coordinator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705.4116; DSN522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Accommodation Program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808.471.5099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69540" y="7528093"/>
            <a:ext cx="363135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Bases for Filing EEO Discrimination Complaints: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Race, Age, Sex*, Color. National Origin, Disability (Physical/Mental), Religion; Genetic Information; and Reprisal *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gender identity and sexual orientation discrimination   </a:t>
            </a:r>
            <a:r>
              <a:rPr lang="en-US" sz="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1. Complaints based on Age, or Sex for equal pay, can bypass the admin process and file in Federal District Court. Note 2. </a:t>
            </a:r>
            <a:r>
              <a:rPr lang="en-US" sz="900" i="1" dirty="0" smtClean="0"/>
              <a:t>The above flowchart covers the general process for individual EEO complaints. Class </a:t>
            </a:r>
            <a:r>
              <a:rPr lang="en-US" sz="900" i="1" dirty="0"/>
              <a:t>complaints </a:t>
            </a:r>
            <a:r>
              <a:rPr lang="en-US" sz="900" i="1" dirty="0" smtClean="0"/>
              <a:t>are </a:t>
            </a:r>
            <a:r>
              <a:rPr lang="en-US" sz="900" i="1" dirty="0"/>
              <a:t>processed </a:t>
            </a:r>
            <a:r>
              <a:rPr lang="en-US" sz="900" i="1" dirty="0" smtClean="0"/>
              <a:t>differently. For that info go to: </a:t>
            </a:r>
            <a:r>
              <a:rPr lang="en-US" sz="900" dirty="0" smtClean="0">
                <a:hlinkClick r:id="rId3"/>
              </a:rPr>
              <a:t>http</a:t>
            </a:r>
            <a:r>
              <a:rPr lang="en-US" sz="900" dirty="0">
                <a:hlinkClick r:id="rId3"/>
              </a:rPr>
              <a:t>://</a:t>
            </a:r>
            <a:r>
              <a:rPr lang="en-US" sz="900" dirty="0" smtClean="0">
                <a:hlinkClick r:id="rId3"/>
              </a:rPr>
              <a:t>www.eeoc.gov/federal/directives/md110/chapter8.html</a:t>
            </a:r>
            <a:endParaRPr lang="en-US" sz="900" dirty="0" smtClean="0"/>
          </a:p>
          <a:p>
            <a:endParaRPr lang="en-US" sz="900" dirty="0"/>
          </a:p>
          <a:p>
            <a:endParaRPr lang="en-US" sz="1100" i="1" dirty="0"/>
          </a:p>
        </p:txBody>
      </p:sp>
      <p:sp>
        <p:nvSpPr>
          <p:cNvPr id="92" name="TextBox 91"/>
          <p:cNvSpPr txBox="1"/>
          <p:nvPr/>
        </p:nvSpPr>
        <p:spPr>
          <a:xfrm>
            <a:off x="4684063" y="4447399"/>
            <a:ext cx="1828801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 Requested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468930" y="4154584"/>
            <a:ext cx="2165924" cy="91842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468930" y="4165809"/>
            <a:ext cx="219430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 to the Equal Employment Opportunity Commission (EEOC) in 30 CDs;  File in Federal District Court   in 90 CDs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Down Arrow 72"/>
          <p:cNvSpPr/>
          <p:nvPr/>
        </p:nvSpPr>
        <p:spPr>
          <a:xfrm>
            <a:off x="4051982" y="5261744"/>
            <a:ext cx="108680" cy="31355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own Arrow 73"/>
          <p:cNvSpPr/>
          <p:nvPr/>
        </p:nvSpPr>
        <p:spPr>
          <a:xfrm>
            <a:off x="5031612" y="6469807"/>
            <a:ext cx="113399" cy="37536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own Arrow 79"/>
          <p:cNvSpPr/>
          <p:nvPr/>
        </p:nvSpPr>
        <p:spPr>
          <a:xfrm rot="16200000">
            <a:off x="3368009" y="6202914"/>
            <a:ext cx="113399" cy="41352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Bent-Up Arrow 85"/>
          <p:cNvSpPr/>
          <p:nvPr/>
        </p:nvSpPr>
        <p:spPr>
          <a:xfrm rot="10800000" flipH="1">
            <a:off x="6047436" y="2474173"/>
            <a:ext cx="562406" cy="276996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Down Arrow 90"/>
          <p:cNvSpPr/>
          <p:nvPr/>
        </p:nvSpPr>
        <p:spPr>
          <a:xfrm>
            <a:off x="3145687" y="5073006"/>
            <a:ext cx="105853" cy="1914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Down Arrow 64"/>
          <p:cNvSpPr/>
          <p:nvPr/>
        </p:nvSpPr>
        <p:spPr>
          <a:xfrm rot="12916273" flipH="1" flipV="1">
            <a:off x="3503673" y="6456725"/>
            <a:ext cx="106681" cy="55646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0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359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EQUAL EMPLOYMENT OPPORTUNITY COMPLAINT FLOWCHART For more detailed info on the process , go to: http://www.eeoc.gov/federal/fed_employees/complaint_overview.cfm 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EEO COMPLAINT</dc:title>
  <dc:creator>Nguyen, Allen T CIV CNRSW, N00</dc:creator>
  <cp:lastModifiedBy>Salas, Sara Y CIV USN FRCSW (USA)</cp:lastModifiedBy>
  <cp:revision>88</cp:revision>
  <cp:lastPrinted>2015-01-08T18:01:45Z</cp:lastPrinted>
  <dcterms:created xsi:type="dcterms:W3CDTF">2014-03-26T15:54:31Z</dcterms:created>
  <dcterms:modified xsi:type="dcterms:W3CDTF">2020-12-29T19:20:16Z</dcterms:modified>
</cp:coreProperties>
</file>